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1" r:id="rId7"/>
    <p:sldId id="260" r:id="rId8"/>
    <p:sldId id="263" r:id="rId9"/>
    <p:sldId id="265" r:id="rId10"/>
    <p:sldId id="266" r:id="rId11"/>
    <p:sldId id="267" r:id="rId12"/>
    <p:sldId id="264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E73D5-6FD8-4DA1-9E06-80F915160BB8}" type="datetimeFigureOut">
              <a:rPr lang="pt-BR" smtClean="0"/>
              <a:t>16/03/2016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B1-9D05-4B97-B1D1-0786C22DBF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4043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E73D5-6FD8-4DA1-9E06-80F915160BB8}" type="datetimeFigureOut">
              <a:rPr lang="pt-BR" smtClean="0"/>
              <a:t>16/03/2016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B1-9D05-4B97-B1D1-0786C22DBF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2181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E73D5-6FD8-4DA1-9E06-80F915160BB8}" type="datetimeFigureOut">
              <a:rPr lang="pt-BR" smtClean="0"/>
              <a:t>16/03/2016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B1-9D05-4B97-B1D1-0786C22DBF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0591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E73D5-6FD8-4DA1-9E06-80F915160BB8}" type="datetimeFigureOut">
              <a:rPr lang="pt-BR" smtClean="0"/>
              <a:t>16/03/2016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B1-9D05-4B97-B1D1-0786C22DBF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26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E73D5-6FD8-4DA1-9E06-80F915160BB8}" type="datetimeFigureOut">
              <a:rPr lang="pt-BR" smtClean="0"/>
              <a:t>16/03/2016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B1-9D05-4B97-B1D1-0786C22DBF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5199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E73D5-6FD8-4DA1-9E06-80F915160BB8}" type="datetimeFigureOut">
              <a:rPr lang="pt-BR" smtClean="0"/>
              <a:t>16/03/2016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B1-9D05-4B97-B1D1-0786C22DBF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8808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E73D5-6FD8-4DA1-9E06-80F915160BB8}" type="datetimeFigureOut">
              <a:rPr lang="pt-BR" smtClean="0"/>
              <a:t>16/03/2016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B1-9D05-4B97-B1D1-0786C22DBF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3593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E73D5-6FD8-4DA1-9E06-80F915160BB8}" type="datetimeFigureOut">
              <a:rPr lang="pt-BR" smtClean="0"/>
              <a:t>16/03/2016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B1-9D05-4B97-B1D1-0786C22DBF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9512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E73D5-6FD8-4DA1-9E06-80F915160BB8}" type="datetimeFigureOut">
              <a:rPr lang="pt-BR" smtClean="0"/>
              <a:t>16/03/2016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B1-9D05-4B97-B1D1-0786C22DBF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0552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E73D5-6FD8-4DA1-9E06-80F915160BB8}" type="datetimeFigureOut">
              <a:rPr lang="pt-BR" smtClean="0"/>
              <a:t>16/03/2016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B1-9D05-4B97-B1D1-0786C22DBF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9054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E73D5-6FD8-4DA1-9E06-80F915160BB8}" type="datetimeFigureOut">
              <a:rPr lang="pt-BR" smtClean="0"/>
              <a:t>16/03/2016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EA3B1-9D05-4B97-B1D1-0786C22DBF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8185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E73D5-6FD8-4DA1-9E06-80F915160BB8}" type="datetimeFigureOut">
              <a:rPr lang="pt-BR" smtClean="0"/>
              <a:t>16/03/2016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EA3B1-9D05-4B97-B1D1-0786C22DBFC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1367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971650"/>
          </a:xfrm>
        </p:spPr>
        <p:txBody>
          <a:bodyPr>
            <a:noAutofit/>
          </a:bodyPr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Texto expositivo </a:t>
            </a:r>
            <a:b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b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argumentativo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Professora: Rosimeire</a:t>
            </a:r>
            <a:endParaRPr lang="pt-BR" dirty="0"/>
          </a:p>
        </p:txBody>
      </p:sp>
      <p:pic>
        <p:nvPicPr>
          <p:cNvPr id="4" name="Picture 4" descr="http://1.bp.blogspot.com/-1smqHARfdYc/TsUJoUO-3mI/AAAAAAAAEwA/L6ZKIBsJtV8/s1600/smilinguido_1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945354"/>
            <a:ext cx="2243482" cy="2447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313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www.impaktovisual.com.br/4208-thickbox_default/display-smilinguid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7" y="3880470"/>
            <a:ext cx="4473285" cy="2977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rredondar Retângulo em um Canto Diagonal 1"/>
          <p:cNvSpPr/>
          <p:nvPr/>
        </p:nvSpPr>
        <p:spPr>
          <a:xfrm>
            <a:off x="611560" y="404664"/>
            <a:ext cx="6768752" cy="5112568"/>
          </a:xfrm>
          <a:prstGeom prst="round2Diag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pt-B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Todo e qualquer texto </a:t>
            </a:r>
            <a: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argumentativo, </a:t>
            </a:r>
            <a:r>
              <a:rPr lang="pt-B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visa ao convencimento de seu ouvinte/leitor. </a:t>
            </a:r>
            <a: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Sempre </a:t>
            </a:r>
            <a:r>
              <a:rPr lang="pt-B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baseia em uma tese, ou seja, o ponto de vista central que se pretende veicular e a respeito do qual se pretende convencer esse interlocutor</a:t>
            </a:r>
            <a: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Nos gêneros argumentativos </a:t>
            </a:r>
            <a: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escritos, </a:t>
            </a:r>
            <a:r>
              <a:rPr lang="pt-B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convém que essa tese seja apresentada, de maneira clara, logo de início e que, depois, através </a:t>
            </a:r>
            <a: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uma </a:t>
            </a:r>
            <a:r>
              <a:rPr lang="pt-BR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argumentação objetiva e de diversidade lexical seja sustentada/defendida, com vistas ao mencionado convencimento.</a:t>
            </a:r>
          </a:p>
        </p:txBody>
      </p:sp>
    </p:spTree>
    <p:extLst>
      <p:ext uri="{BB962C8B-B14F-4D97-AF65-F5344CB8AC3E}">
        <p14:creationId xmlns:p14="http://schemas.microsoft.com/office/powerpoint/2010/main" val="3188083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79512" y="332656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Estrutura Geral do texto argumentativo</a:t>
            </a:r>
            <a:endParaRPr lang="pt-BR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anto dobrado 2"/>
          <p:cNvSpPr/>
          <p:nvPr/>
        </p:nvSpPr>
        <p:spPr>
          <a:xfrm>
            <a:off x="611560" y="1124744"/>
            <a:ext cx="3600400" cy="3168352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é a parte do texto argumentativo em que apresentamos o assunto de que trataremos e a tese a ser desenvolvida a respeito desse assunto.</a:t>
            </a:r>
          </a:p>
        </p:txBody>
      </p:sp>
      <p:sp>
        <p:nvSpPr>
          <p:cNvPr id="4" name="Canto dobrado 3"/>
          <p:cNvSpPr/>
          <p:nvPr/>
        </p:nvSpPr>
        <p:spPr>
          <a:xfrm>
            <a:off x="4566795" y="1085706"/>
            <a:ext cx="4181667" cy="4039925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Desenvolvimento</a:t>
            </a: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é a argumentação propriamente dita, correspondendo aos desdobramentos da tese apresentada. </a:t>
            </a:r>
            <a:endParaRPr lang="pt-BR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É </a:t>
            </a: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‘coração’ </a:t>
            </a: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texto, por </a:t>
            </a:r>
            <a:r>
              <a:rPr lang="pt-BR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isso se </a:t>
            </a: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desdobra em mais de um parágrafo. De modo geral, cada argumentação em defesa da tese geral do texto corresponde a um parágrafo.</a:t>
            </a:r>
          </a:p>
        </p:txBody>
      </p:sp>
      <p:sp>
        <p:nvSpPr>
          <p:cNvPr id="5" name="Canto dobrado 4"/>
          <p:cNvSpPr/>
          <p:nvPr/>
        </p:nvSpPr>
        <p:spPr>
          <a:xfrm>
            <a:off x="287524" y="4617965"/>
            <a:ext cx="4104456" cy="1800200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Conclusão</a:t>
            </a:r>
            <a:r>
              <a:rPr lang="pt-B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 parte final do texto em que retomamos a tese central, agora já respaldada pelos argumentos desenvolvidos ao longo do texto.</a:t>
            </a:r>
          </a:p>
        </p:txBody>
      </p:sp>
      <p:pic>
        <p:nvPicPr>
          <p:cNvPr id="4098" name="Picture 2" descr="http://4.bp.blogspot.com/-sq0LN3ZCp6c/Tcb6lYW5FhI/AAAAAAAACi8/Mbtj_68ya5U/s1600/smilinguido_12h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1980" y="4957357"/>
            <a:ext cx="1620180" cy="1850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721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blog.presentesevangelicos.com.br/wp-content/uploads/2015/09/turma_smilinguid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9052" y="4077072"/>
            <a:ext cx="2477840" cy="2097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 explicativo retangular 3"/>
          <p:cNvSpPr/>
          <p:nvPr/>
        </p:nvSpPr>
        <p:spPr>
          <a:xfrm>
            <a:off x="179512" y="404664"/>
            <a:ext cx="7272808" cy="2952328"/>
          </a:xfrm>
          <a:prstGeom prst="wedgeRectCallout">
            <a:avLst>
              <a:gd name="adj1" fmla="val 44233"/>
              <a:gd name="adj2" fmla="val 85810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 smtClean="0">
                <a:solidFill>
                  <a:schemeClr val="tx1"/>
                </a:solidFill>
              </a:rPr>
              <a:t>Referências: </a:t>
            </a:r>
          </a:p>
          <a:p>
            <a:pPr algn="ctr"/>
            <a:endParaRPr lang="pt-BR" dirty="0" smtClean="0">
              <a:solidFill>
                <a:schemeClr val="tx1"/>
              </a:solidFill>
            </a:endParaRP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http://www.infopedia.pt/$texto-expositivo</a:t>
            </a:r>
          </a:p>
          <a:p>
            <a:pPr algn="ctr"/>
            <a:endParaRPr lang="pt-BR" dirty="0">
              <a:solidFill>
                <a:schemeClr val="tx1"/>
              </a:solidFill>
            </a:endParaRP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http://mundoeducacao.bol.uol.com.br/redacao/texto-expositivo.htm</a:t>
            </a:r>
          </a:p>
          <a:p>
            <a:pPr algn="ctr"/>
            <a:endParaRPr lang="pt-BR" dirty="0">
              <a:solidFill>
                <a:schemeClr val="tx1"/>
              </a:solidFill>
            </a:endParaRP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http://www.profteresa.net/oficinaescrita/Of_Escrita_Ficha21_txtexpos_arg.pdf</a:t>
            </a:r>
          </a:p>
          <a:p>
            <a:pPr algn="ctr"/>
            <a:r>
              <a:rPr lang="pt-BR" dirty="0" smtClean="0">
                <a:solidFill>
                  <a:schemeClr val="tx1"/>
                </a:solidFill>
              </a:rPr>
              <a:t>http://educacao.globo.com/portugues/assunto/texto-argumentativo/argumentacao.html</a:t>
            </a:r>
            <a:endParaRPr lang="pt-B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60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55576" y="1412776"/>
            <a:ext cx="712879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O texto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expositivo é aquele que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apresenta informações sobre um objeto ou fato específico,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descrevendo e enumerando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suas características. 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Remete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à ideia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explicar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um assunto, tema, coisa, situação ou acontecimento, que se 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pretende apresentar.</a:t>
            </a:r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eve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permitir que o leitor identifique, claramente, o tema central do texto.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899592" y="260648"/>
            <a:ext cx="7128792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 QUE É TEXTO EXPOSITIVO?</a:t>
            </a:r>
            <a:endParaRPr lang="pt-B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562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548680"/>
            <a:ext cx="8424936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É importante apresentar bastante informações, 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caso se trate de algo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desconhecido para o leitor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texto expositivo deve ser abrangente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pt-BR" sz="2800" dirty="0">
                <a:latin typeface="Arial" panose="020B0604020202020204" pitchFamily="34" charset="0"/>
                <a:cs typeface="Arial" panose="020B0604020202020204" pitchFamily="34" charset="0"/>
              </a:rPr>
              <a:t>deve ser compreendido por diferentes tipos de 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leitores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Quando se trata de temas polêmicos, a apresentação de argumentos se faz necessária para que o autor informe aos leitores sobre as possibilidades de análise do assunto.</a:t>
            </a:r>
          </a:p>
        </p:txBody>
      </p:sp>
      <p:pic>
        <p:nvPicPr>
          <p:cNvPr id="1029" name="Picture 5" descr="C:\Users\MICHELLE\AppData\Local\Microsoft\Windows\Temporary Internet Files\Content.IE5\CWHW1TS2\smilinguido_min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5107243"/>
            <a:ext cx="2123728" cy="1748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853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99592" y="404664"/>
            <a:ext cx="734481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 organização do texto expositivo, é </a:t>
            </a:r>
            <a:r>
              <a:rPr lang="pt-BR" sz="32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necessário: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32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escolher </a:t>
            </a:r>
            <a:r>
              <a:rPr lang="pt-BR" sz="32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 tema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a desenvolver, </a:t>
            </a:r>
            <a:endParaRPr lang="pt-BR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32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definir </a:t>
            </a:r>
            <a:r>
              <a:rPr lang="pt-BR" sz="32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32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propósito e objetivos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do texto,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conhecer o destinatário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 da exposição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32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pesquisar a informação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sobre o tema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32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selecionar </a:t>
            </a:r>
            <a:r>
              <a:rPr lang="pt-BR" sz="3200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os dados </a:t>
            </a:r>
            <a:r>
              <a:rPr lang="pt-BR" sz="32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interesse.</a:t>
            </a:r>
            <a:endParaRPr lang="pt-B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69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71600" y="5617"/>
            <a:ext cx="748883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texto expositivo pode apresentar recursos como a:</a:t>
            </a: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5" descr="http://perlbal.hi-pi.com/blog-images/522533/mn/126558717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78550" y="4685757"/>
            <a:ext cx="1379587" cy="2200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 explicativo retangular com cantos arredondados 3"/>
          <p:cNvSpPr/>
          <p:nvPr/>
        </p:nvSpPr>
        <p:spPr>
          <a:xfrm>
            <a:off x="683568" y="947895"/>
            <a:ext cx="6552728" cy="3744416"/>
          </a:xfrm>
          <a:prstGeom prst="wedgeRoundRectCallout">
            <a:avLst>
              <a:gd name="adj1" fmla="val 47697"/>
              <a:gd name="adj2" fmla="val 62500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instrução, quando apresenta instruções a serem seguidas;</a:t>
            </a:r>
            <a:b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informação, quando apresenta informações sobre o que é apresentado e/ou discutido;</a:t>
            </a:r>
            <a:b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descrição, quando apresenta informações sobre as características do que está sendo apresentado;</a:t>
            </a:r>
            <a:b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400" dirty="0">
              <a:solidFill>
                <a:schemeClr val="tx1"/>
              </a:solidFill>
            </a:endParaRPr>
          </a:p>
        </p:txBody>
      </p:sp>
      <p:sp>
        <p:nvSpPr>
          <p:cNvPr id="5" name="Seta para a direita 4"/>
          <p:cNvSpPr/>
          <p:nvPr/>
        </p:nvSpPr>
        <p:spPr>
          <a:xfrm>
            <a:off x="8676456" y="6580855"/>
            <a:ext cx="467544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463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explicativo retangular 1"/>
          <p:cNvSpPr/>
          <p:nvPr/>
        </p:nvSpPr>
        <p:spPr>
          <a:xfrm>
            <a:off x="539552" y="548680"/>
            <a:ext cx="6696744" cy="3744416"/>
          </a:xfrm>
          <a:prstGeom prst="wedgeRectCallout">
            <a:avLst>
              <a:gd name="adj1" fmla="val 46611"/>
              <a:gd name="adj2" fmla="val 6327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definição, quando queremos deixar claro para o nosso leitor do que, exatamente, estamos falando;</a:t>
            </a:r>
            <a:b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enumeração, quando envolve a identificação e apresentação sequencial de informações referentes àquilo que estamos escrevendo;</a:t>
            </a:r>
            <a:b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comparação, quando o autor quer garantir que seu leitor irá compreender bem o que ele quer dizer;</a:t>
            </a:r>
            <a:b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400" dirty="0">
              <a:solidFill>
                <a:schemeClr val="tx1"/>
              </a:solidFill>
            </a:endParaRPr>
          </a:p>
        </p:txBody>
      </p:sp>
      <p:pic>
        <p:nvPicPr>
          <p:cNvPr id="3" name="Picture 2" descr="http://blog.presentesevangelicos.com.br/wp-content/uploads/2015/09/turma_smilinguid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427439"/>
            <a:ext cx="2296659" cy="1944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390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 explicativo retangular com cantos arredondados 2"/>
          <p:cNvSpPr/>
          <p:nvPr/>
        </p:nvSpPr>
        <p:spPr>
          <a:xfrm>
            <a:off x="1403648" y="908720"/>
            <a:ext cx="5616624" cy="3240360"/>
          </a:xfrm>
          <a:prstGeom prst="wedgeRoundRectCallout">
            <a:avLst>
              <a:gd name="adj1" fmla="val -45500"/>
              <a:gd name="adj2" fmla="val 76609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o contraste, quando, ao analisar determinada questão, o autor do texto deseja mostrar que ela pode ser observada por mais de um ângulo, ou que há posições contrárias.</a:t>
            </a:r>
          </a:p>
        </p:txBody>
      </p:sp>
      <p:pic>
        <p:nvPicPr>
          <p:cNvPr id="4" name="Picture 4" descr="http://1.bp.blogspot.com/-1smqHARfdYc/TsUJoUO-3mI/AAAAAAAAEwA/L6ZKIBsJtV8/s1600/smilinguido_1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509120"/>
            <a:ext cx="1497367" cy="1984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271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uxograma: Processo 1"/>
          <p:cNvSpPr/>
          <p:nvPr/>
        </p:nvSpPr>
        <p:spPr>
          <a:xfrm>
            <a:off x="467544" y="404664"/>
            <a:ext cx="7416824" cy="3528392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exposição escrita surge, com frequência, sob as formas de texto </a:t>
            </a:r>
            <a:r>
              <a:rPr lang="pt-BR" sz="2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informativo-expositivo</a:t>
            </a:r>
            <a:r>
              <a:rPr lang="pt-B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ou </a:t>
            </a:r>
            <a:r>
              <a:rPr lang="pt-BR" sz="22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expositivo-argumentativo</a:t>
            </a:r>
            <a:r>
              <a:rPr lang="pt-B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 </a:t>
            </a:r>
            <a:endParaRPr lang="pt-BR" sz="2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t-BR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t-BR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2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informativo-expositivo:</a:t>
            </a:r>
            <a:r>
              <a:rPr lang="pt-B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transmite </a:t>
            </a:r>
            <a:r>
              <a:rPr lang="pt-B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informações e indicações que digam respeito a </a:t>
            </a:r>
            <a:r>
              <a:rPr lang="pt-BR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fatos </a:t>
            </a:r>
            <a:r>
              <a:rPr lang="pt-B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concretos e referências </a:t>
            </a:r>
            <a:r>
              <a:rPr lang="pt-BR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reais;</a:t>
            </a:r>
          </a:p>
          <a:p>
            <a:pPr algn="ctr"/>
            <a:endParaRPr lang="pt-BR" sz="2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pt-B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 </a:t>
            </a:r>
            <a:r>
              <a:rPr lang="pt-BR" sz="2200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expositivo-argumentativo</a:t>
            </a:r>
            <a:r>
              <a:rPr lang="pt-B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pt-BR" sz="2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defende </a:t>
            </a:r>
            <a:r>
              <a:rPr lang="pt-BR" sz="2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 tese, apresentando dados e observações que a confirmem.</a:t>
            </a:r>
          </a:p>
        </p:txBody>
      </p:sp>
      <p:pic>
        <p:nvPicPr>
          <p:cNvPr id="3" name="Picture 4" descr="http://1.bp.blogspot.com/-1smqHARfdYc/TsUJoUO-3mI/AAAAAAAAEwA/L6ZKIBsJtV8/s1600/smilinguido_1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4871175"/>
            <a:ext cx="1224135" cy="1622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 explicativo em elipse 3"/>
          <p:cNvSpPr/>
          <p:nvPr/>
        </p:nvSpPr>
        <p:spPr>
          <a:xfrm>
            <a:off x="1475656" y="4330107"/>
            <a:ext cx="1624849" cy="1082135"/>
          </a:xfrm>
          <a:prstGeom prst="wedgeEllipseCallout">
            <a:avLst>
              <a:gd name="adj1" fmla="val -62062"/>
              <a:gd name="adj2" fmla="val 37915"/>
            </a:avLst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i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Anotem isso daí!!!</a:t>
            </a:r>
            <a:endParaRPr lang="pt-BR" sz="1600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35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nto dobrado 1"/>
          <p:cNvSpPr/>
          <p:nvPr/>
        </p:nvSpPr>
        <p:spPr>
          <a:xfrm>
            <a:off x="1187624" y="1196752"/>
            <a:ext cx="7056784" cy="4032448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pt-BR" sz="2400" dirty="0" smtClean="0">
                <a:solidFill>
                  <a:schemeClr val="tx1"/>
                </a:solidFill>
              </a:rPr>
              <a:t>A tipologia textual argumentativa,</a:t>
            </a:r>
            <a:r>
              <a:rPr lang="pt-BR" sz="2400" dirty="0">
                <a:solidFill>
                  <a:schemeClr val="tx1"/>
                </a:solidFill>
              </a:rPr>
              <a:t> </a:t>
            </a:r>
            <a:r>
              <a:rPr lang="pt-BR" sz="2400" dirty="0" smtClean="0">
                <a:solidFill>
                  <a:schemeClr val="tx1"/>
                </a:solidFill>
              </a:rPr>
              <a:t>é geralmente aplicada em redações do Enem e vestibulares em geral, </a:t>
            </a:r>
            <a:r>
              <a:rPr lang="pt-BR" sz="2400" dirty="0">
                <a:solidFill>
                  <a:schemeClr val="tx1"/>
                </a:solidFill>
              </a:rPr>
              <a:t>inclui diferentes </a:t>
            </a:r>
            <a:r>
              <a:rPr lang="pt-BR" sz="2400" dirty="0" smtClean="0">
                <a:solidFill>
                  <a:schemeClr val="tx1"/>
                </a:solidFill>
              </a:rPr>
              <a:t>gêneros.</a:t>
            </a:r>
          </a:p>
          <a:p>
            <a:pPr algn="just"/>
            <a:endParaRPr lang="pt-BR" sz="2400" dirty="0" smtClean="0">
              <a:solidFill>
                <a:schemeClr val="tx1"/>
              </a:solidFill>
            </a:endParaRPr>
          </a:p>
          <a:p>
            <a:pPr algn="just"/>
            <a:r>
              <a:rPr lang="pt-BR" sz="2400" dirty="0" smtClean="0">
                <a:solidFill>
                  <a:schemeClr val="tx1"/>
                </a:solidFill>
              </a:rPr>
              <a:t>Por exemplo: </a:t>
            </a:r>
            <a:r>
              <a:rPr lang="pt-BR" sz="2400" dirty="0" smtClean="0">
                <a:solidFill>
                  <a:schemeClr val="tx1"/>
                </a:solidFill>
              </a:rPr>
              <a:t>dissertação</a:t>
            </a:r>
            <a:r>
              <a:rPr lang="pt-BR" sz="2400" dirty="0">
                <a:solidFill>
                  <a:schemeClr val="tx1"/>
                </a:solidFill>
              </a:rPr>
              <a:t>, artigo de opinião, carta argumentativa, editorial, resenha argumentativa, </a:t>
            </a:r>
            <a:r>
              <a:rPr lang="pt-BR" sz="2400" dirty="0" smtClean="0">
                <a:solidFill>
                  <a:schemeClr val="tx1"/>
                </a:solidFill>
              </a:rPr>
              <a:t>etc.</a:t>
            </a:r>
            <a:endParaRPr lang="pt-BR" sz="2400" dirty="0">
              <a:solidFill>
                <a:schemeClr val="tx1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043608" y="332656"/>
            <a:ext cx="720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TEXTO ARGUMENTATIVO</a:t>
            </a:r>
            <a:endParaRPr lang="pt-BR" sz="3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https://encrypted-tbn2.gstatic.com/images?q=tbn:ANd9GcQrMnENSY7vJ3-bIN1Cc7wkZC6Z_yEJ_vsg2RED7QaFOg9MOX-03trDq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8018" y="3933056"/>
            <a:ext cx="1585843" cy="1078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766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479</Words>
  <Application>Microsoft Office PowerPoint</Application>
  <PresentationFormat>Apresentação na tela (4:3)</PresentationFormat>
  <Paragraphs>47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Tema do Office</vt:lpstr>
      <vt:lpstr>Texto expositivo  &amp;  argumentativo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Texto expositivo e argumentativo</dc:title>
  <dc:creator>MICHELLE</dc:creator>
  <cp:lastModifiedBy>MICHELLE</cp:lastModifiedBy>
  <cp:revision>13</cp:revision>
  <dcterms:created xsi:type="dcterms:W3CDTF">2016-03-16T15:39:23Z</dcterms:created>
  <dcterms:modified xsi:type="dcterms:W3CDTF">2016-03-16T23:40:43Z</dcterms:modified>
</cp:coreProperties>
</file>